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02CEA-D3E6-244B-830E-5F33E44345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 3600 Project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FIFA ’18 by EA Sports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18ECC-5A43-FC4D-B59C-BC1D2807A9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</a:t>
            </a:r>
            <a:r>
              <a:rPr lang="en-US" dirty="0" err="1"/>
              <a:t>kishan</a:t>
            </a:r>
            <a:r>
              <a:rPr lang="en-US" dirty="0"/>
              <a:t> </a:t>
            </a:r>
            <a:r>
              <a:rPr lang="en-US" dirty="0" err="1"/>
              <a:t>polekar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41E6A5-7DA6-3647-82BC-22DE77076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22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D7486-C133-BD45-8783-BF4333FA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and 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1AFD8-3C9A-AE47-ADEB-44CA9D3F6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2182751"/>
          </a:xfrm>
        </p:spPr>
        <p:txBody>
          <a:bodyPr/>
          <a:lstStyle/>
          <a:p>
            <a:r>
              <a:rPr lang="en-US" dirty="0"/>
              <a:t>Brazil has most of their players young as compared to other countries.</a:t>
            </a:r>
          </a:p>
          <a:p>
            <a:r>
              <a:rPr lang="en-US" dirty="0"/>
              <a:t>Least number of old players (&gt;35) : England</a:t>
            </a:r>
          </a:p>
          <a:p>
            <a:r>
              <a:rPr lang="en-US" dirty="0"/>
              <a:t>Most number of old players (&gt;35) : Japan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FB5AAF-635B-684D-890F-FA0EC8DF8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597" y="4701681"/>
            <a:ext cx="8794805" cy="6061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71FC97-D55A-C046-9CB4-99C71061F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96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1D87-CA99-6342-94A0-F818739D2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Positions based on Country (Top 10)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F268A-D4C1-054B-9139-C6A9FC849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346" y="1865708"/>
            <a:ext cx="7846952" cy="46482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413CEC-2E17-2249-AC7F-3CEA33B39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644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D7486-C133-BD45-8783-BF4333FA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and 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1AFD8-3C9A-AE47-ADEB-44CA9D3F6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2182751"/>
          </a:xfrm>
        </p:spPr>
        <p:txBody>
          <a:bodyPr/>
          <a:lstStyle/>
          <a:p>
            <a:r>
              <a:rPr lang="en-US" dirty="0"/>
              <a:t>Most players are midfielders; least are goalkeepers.</a:t>
            </a:r>
          </a:p>
          <a:p>
            <a:r>
              <a:rPr lang="en-US" dirty="0"/>
              <a:t>England has the most </a:t>
            </a:r>
            <a:r>
              <a:rPr lang="en-US" dirty="0" err="1"/>
              <a:t>mids</a:t>
            </a:r>
            <a:r>
              <a:rPr lang="en-US" dirty="0"/>
              <a:t>, defenders, as well as most forwards.</a:t>
            </a:r>
          </a:p>
          <a:p>
            <a:r>
              <a:rPr lang="en-US" dirty="0"/>
              <a:t>Close competition given by France and Spain.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FB5AAF-635B-684D-890F-FA0EC8DF8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855" y="4435339"/>
            <a:ext cx="6070289" cy="10721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11EF8A-6C77-F043-8662-4C190C4A9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507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1D87-CA99-6342-94A0-F818739D2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Top 10 Clubs by Total Club Value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F268A-D4C1-054B-9139-C6A9FC849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662" y="1865708"/>
            <a:ext cx="7832320" cy="46482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0C627E-FE56-534B-80D4-5E640DB03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485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D7486-C133-BD45-8783-BF4333FA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and 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1AFD8-3C9A-AE47-ADEB-44CA9D3F6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2182751"/>
          </a:xfrm>
        </p:spPr>
        <p:txBody>
          <a:bodyPr/>
          <a:lstStyle/>
          <a:p>
            <a:r>
              <a:rPr lang="en-US" dirty="0"/>
              <a:t>Real Madrid FC (Spain) is the richest club.</a:t>
            </a:r>
          </a:p>
          <a:p>
            <a:r>
              <a:rPr lang="en-US" dirty="0"/>
              <a:t>FC Bayern Munich (Germany) and FC Barcelona (Spain) are very close. They are second and third respectively.</a:t>
            </a:r>
          </a:p>
          <a:p>
            <a:r>
              <a:rPr lang="en-US" dirty="0"/>
              <a:t>Club value depends upon the players it has, their ratings, and club fan following.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FB5AAF-635B-684D-890F-FA0EC8DF8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554" y="4435339"/>
            <a:ext cx="10374892" cy="1039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BD295F-0309-4B4C-9547-518F35C34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953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712E6-A1DE-CD49-9DF2-FC6B90059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5AE42-4F3D-C747-AC9C-421C22C3E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https://sofifa.com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https://www.kaggle.com/thec03u5/fifa-18-demo-player-dataset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https://towardsdatascience.com/exploratory-analysis-of-fifa-18-dataset-using-r-ba09aa4a2d3c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B26388-00E4-F449-BDC8-CE65FC835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637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DB8AEB-BD8D-2245-96E2-8B83EE0553F2}"/>
              </a:ext>
            </a:extLst>
          </p:cNvPr>
          <p:cNvSpPr/>
          <p:nvPr/>
        </p:nvSpPr>
        <p:spPr>
          <a:xfrm>
            <a:off x="4272426" y="2967335"/>
            <a:ext cx="36471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dirty="0">
                <a:ln/>
                <a:solidFill>
                  <a:schemeClr val="accent4"/>
                </a:solidFill>
              </a:rPr>
              <a:t>Thank You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69E8AB-66E7-8640-9C82-90862054A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666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C73B56-1D64-BB4A-8335-23820E896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D2A64-48C8-BA41-B371-EFE6F4319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Around 211 countries are a part of the FIFA.</a:t>
            </a:r>
          </a:p>
          <a:p>
            <a:r>
              <a:rPr lang="en-US">
                <a:solidFill>
                  <a:srgbClr val="FFFFFF"/>
                </a:solidFill>
              </a:rPr>
              <a:t>32 countries qualified for the 2018 world cup.</a:t>
            </a:r>
          </a:p>
          <a:p>
            <a:r>
              <a:rPr lang="en-US">
                <a:solidFill>
                  <a:srgbClr val="FFFFFF"/>
                </a:solidFill>
              </a:rPr>
              <a:t>Data was extracted from the FIFA 2018 game developed by EA.</a:t>
            </a:r>
          </a:p>
          <a:p>
            <a:r>
              <a:rPr lang="en-US">
                <a:solidFill>
                  <a:srgbClr val="FFFFFF"/>
                </a:solidFill>
              </a:rPr>
              <a:t>Main data file (“CompleteDataset.csv”) taken from Kaggle.</a:t>
            </a:r>
          </a:p>
          <a:p>
            <a:r>
              <a:rPr lang="en-US">
                <a:solidFill>
                  <a:srgbClr val="FFFFFF"/>
                </a:solidFill>
              </a:rPr>
              <a:t>17,981 observations and 75 attributes.</a:t>
            </a:r>
          </a:p>
          <a:p>
            <a:r>
              <a:rPr lang="en-US">
                <a:solidFill>
                  <a:srgbClr val="FFFFFF"/>
                </a:solidFill>
              </a:rPr>
              <a:t>Main attributes: Age, Nationality, Club, Overall performance, Club Value, Primary position.</a:t>
            </a:r>
          </a:p>
        </p:txBody>
      </p:sp>
      <p:sp>
        <p:nvSpPr>
          <p:cNvPr id="14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person, man, outdoor, athletic game&#10;&#10;Description automatically generated">
            <a:extLst>
              <a:ext uri="{FF2B5EF4-FFF2-40B4-BE49-F238E27FC236}">
                <a16:creationId xmlns:a16="http://schemas.microsoft.com/office/drawing/2014/main" id="{D20C7C7A-6E9F-0749-AAAD-ECFDBE9A35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95" r="29896"/>
          <a:stretch/>
        </p:blipFill>
        <p:spPr>
          <a:xfrm>
            <a:off x="7229175" y="1"/>
            <a:ext cx="4963245" cy="6858001"/>
          </a:xfrm>
          <a:custGeom>
            <a:avLst/>
            <a:gdLst>
              <a:gd name="connsiteX0" fmla="*/ 1177 w 4963245"/>
              <a:gd name="connsiteY0" fmla="*/ 0 h 6858001"/>
              <a:gd name="connsiteX1" fmla="*/ 1344715 w 4963245"/>
              <a:gd name="connsiteY1" fmla="*/ 0 h 6858001"/>
              <a:gd name="connsiteX2" fmla="*/ 1344715 w 4963245"/>
              <a:gd name="connsiteY2" fmla="*/ 1 h 6858001"/>
              <a:gd name="connsiteX3" fmla="*/ 4963245 w 4963245"/>
              <a:gd name="connsiteY3" fmla="*/ 1 h 6858001"/>
              <a:gd name="connsiteX4" fmla="*/ 4963244 w 4963245"/>
              <a:gd name="connsiteY4" fmla="*/ 6858001 h 6858001"/>
              <a:gd name="connsiteX5" fmla="*/ 900697 w 4963245"/>
              <a:gd name="connsiteY5" fmla="*/ 6858001 h 6858001"/>
              <a:gd name="connsiteX6" fmla="*/ 900697 w 4963245"/>
              <a:gd name="connsiteY6" fmla="*/ 6858000 h 6858001"/>
              <a:gd name="connsiteX7" fmla="*/ 0 w 4963245"/>
              <a:gd name="connsiteY7" fmla="*/ 6858000 h 6858001"/>
              <a:gd name="connsiteX8" fmla="*/ 5883 w 4963245"/>
              <a:gd name="connsiteY8" fmla="*/ 6817538 h 6858001"/>
              <a:gd name="connsiteX9" fmla="*/ 23196 w 4963245"/>
              <a:gd name="connsiteY9" fmla="*/ 6698894 h 6858001"/>
              <a:gd name="connsiteX10" fmla="*/ 35299 w 4963245"/>
              <a:gd name="connsiteY10" fmla="*/ 6612483 h 6858001"/>
              <a:gd name="connsiteX11" fmla="*/ 48073 w 4963245"/>
              <a:gd name="connsiteY11" fmla="*/ 6509613 h 6858001"/>
              <a:gd name="connsiteX12" fmla="*/ 63369 w 4963245"/>
              <a:gd name="connsiteY12" fmla="*/ 6387541 h 6858001"/>
              <a:gd name="connsiteX13" fmla="*/ 79506 w 4963245"/>
              <a:gd name="connsiteY13" fmla="*/ 6252438 h 6858001"/>
              <a:gd name="connsiteX14" fmla="*/ 96483 w 4963245"/>
              <a:gd name="connsiteY14" fmla="*/ 6100191 h 6858001"/>
              <a:gd name="connsiteX15" fmla="*/ 114469 w 4963245"/>
              <a:gd name="connsiteY15" fmla="*/ 5934227 h 6858001"/>
              <a:gd name="connsiteX16" fmla="*/ 132454 w 4963245"/>
              <a:gd name="connsiteY16" fmla="*/ 5753862 h 6858001"/>
              <a:gd name="connsiteX17" fmla="*/ 150776 w 4963245"/>
              <a:gd name="connsiteY17" fmla="*/ 5561838 h 6858001"/>
              <a:gd name="connsiteX18" fmla="*/ 167753 w 4963245"/>
              <a:gd name="connsiteY18" fmla="*/ 5354726 h 6858001"/>
              <a:gd name="connsiteX19" fmla="*/ 184058 w 4963245"/>
              <a:gd name="connsiteY19" fmla="*/ 5138013 h 6858001"/>
              <a:gd name="connsiteX20" fmla="*/ 198849 w 4963245"/>
              <a:gd name="connsiteY20" fmla="*/ 4908956 h 6858001"/>
              <a:gd name="connsiteX21" fmla="*/ 212969 w 4963245"/>
              <a:gd name="connsiteY21" fmla="*/ 4670298 h 6858001"/>
              <a:gd name="connsiteX22" fmla="*/ 226248 w 4963245"/>
              <a:gd name="connsiteY22" fmla="*/ 4421352 h 6858001"/>
              <a:gd name="connsiteX23" fmla="*/ 230955 w 4963245"/>
              <a:gd name="connsiteY23" fmla="*/ 4293793 h 6858001"/>
              <a:gd name="connsiteX24" fmla="*/ 236165 w 4963245"/>
              <a:gd name="connsiteY24" fmla="*/ 4163492 h 6858001"/>
              <a:gd name="connsiteX25" fmla="*/ 241040 w 4963245"/>
              <a:gd name="connsiteY25" fmla="*/ 4031133 h 6858001"/>
              <a:gd name="connsiteX26" fmla="*/ 244234 w 4963245"/>
              <a:gd name="connsiteY26" fmla="*/ 3898087 h 6858001"/>
              <a:gd name="connsiteX27" fmla="*/ 247091 w 4963245"/>
              <a:gd name="connsiteY27" fmla="*/ 3762299 h 6858001"/>
              <a:gd name="connsiteX28" fmla="*/ 250117 w 4963245"/>
              <a:gd name="connsiteY28" fmla="*/ 3625139 h 6858001"/>
              <a:gd name="connsiteX29" fmla="*/ 252134 w 4963245"/>
              <a:gd name="connsiteY29" fmla="*/ 3485236 h 6858001"/>
              <a:gd name="connsiteX30" fmla="*/ 252134 w 4963245"/>
              <a:gd name="connsiteY30" fmla="*/ 3343961 h 6858001"/>
              <a:gd name="connsiteX31" fmla="*/ 253142 w 4963245"/>
              <a:gd name="connsiteY31" fmla="*/ 3201315 h 6858001"/>
              <a:gd name="connsiteX32" fmla="*/ 252134 w 4963245"/>
              <a:gd name="connsiteY32" fmla="*/ 3057297 h 6858001"/>
              <a:gd name="connsiteX33" fmla="*/ 250117 w 4963245"/>
              <a:gd name="connsiteY33" fmla="*/ 2911221 h 6858001"/>
              <a:gd name="connsiteX34" fmla="*/ 248268 w 4963245"/>
              <a:gd name="connsiteY34" fmla="*/ 2765146 h 6858001"/>
              <a:gd name="connsiteX35" fmla="*/ 244234 w 4963245"/>
              <a:gd name="connsiteY35" fmla="*/ 2617013 h 6858001"/>
              <a:gd name="connsiteX36" fmla="*/ 240032 w 4963245"/>
              <a:gd name="connsiteY36" fmla="*/ 2467509 h 6858001"/>
              <a:gd name="connsiteX37" fmla="*/ 235157 w 4963245"/>
              <a:gd name="connsiteY37" fmla="*/ 2318004 h 6858001"/>
              <a:gd name="connsiteX38" fmla="*/ 228266 w 4963245"/>
              <a:gd name="connsiteY38" fmla="*/ 2167128 h 6858001"/>
              <a:gd name="connsiteX39" fmla="*/ 220029 w 4963245"/>
              <a:gd name="connsiteY39" fmla="*/ 2014881 h 6858001"/>
              <a:gd name="connsiteX40" fmla="*/ 212129 w 4963245"/>
              <a:gd name="connsiteY40" fmla="*/ 1861947 h 6858001"/>
              <a:gd name="connsiteX41" fmla="*/ 202044 w 4963245"/>
              <a:gd name="connsiteY41" fmla="*/ 1709014 h 6858001"/>
              <a:gd name="connsiteX42" fmla="*/ 189941 w 4963245"/>
              <a:gd name="connsiteY42" fmla="*/ 1554023 h 6858001"/>
              <a:gd name="connsiteX43" fmla="*/ 177839 w 4963245"/>
              <a:gd name="connsiteY43" fmla="*/ 1401090 h 6858001"/>
              <a:gd name="connsiteX44" fmla="*/ 163887 w 4963245"/>
              <a:gd name="connsiteY44" fmla="*/ 1245413 h 6858001"/>
              <a:gd name="connsiteX45" fmla="*/ 148591 w 4963245"/>
              <a:gd name="connsiteY45" fmla="*/ 1089051 h 6858001"/>
              <a:gd name="connsiteX46" fmla="*/ 132455 w 4963245"/>
              <a:gd name="connsiteY46" fmla="*/ 934746 h 6858001"/>
              <a:gd name="connsiteX47" fmla="*/ 113629 w 4963245"/>
              <a:gd name="connsiteY47" fmla="*/ 778383 h 6858001"/>
              <a:gd name="connsiteX48" fmla="*/ 93458 w 4963245"/>
              <a:gd name="connsiteY48" fmla="*/ 622707 h 6858001"/>
              <a:gd name="connsiteX49" fmla="*/ 73455 w 4963245"/>
              <a:gd name="connsiteY49" fmla="*/ 466344 h 6858001"/>
              <a:gd name="connsiteX50" fmla="*/ 50091 w 4963245"/>
              <a:gd name="connsiteY50" fmla="*/ 310668 h 6858001"/>
              <a:gd name="connsiteX51" fmla="*/ 26222 w 4963245"/>
              <a:gd name="connsiteY51" fmla="*/ 15567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78682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B8EB1-AE05-6040-977E-7A82A6D4D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8CA86-A0BE-A048-945E-D6E5562E69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r and its libraries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DE5EFD-5560-854A-B102-2BFD597C7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286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CC529-71B6-E540-B2CA-C6E12CF28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1560D-590E-9C44-B0FE-E634728CE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ggplot2 : Plotting graphs, histograms, and points.</a:t>
            </a:r>
          </a:p>
          <a:p>
            <a:r>
              <a:rPr lang="en-US" dirty="0" err="1"/>
              <a:t>dplyr</a:t>
            </a:r>
            <a:r>
              <a:rPr lang="en-US" dirty="0"/>
              <a:t> : Selecting particular data, filtering data, etc.</a:t>
            </a:r>
          </a:p>
          <a:p>
            <a:r>
              <a:rPr lang="en-US" dirty="0" err="1"/>
              <a:t>gridExtra</a:t>
            </a:r>
            <a:r>
              <a:rPr lang="en-US" dirty="0"/>
              <a:t> : additional grid functionality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947550-B67C-8541-9819-E1DE85A9F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9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1D87-CA99-6342-94A0-F818739D2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/>
              <a:t>Age Distribution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F268A-D4C1-054B-9139-C6A9FC849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1166" y="1712413"/>
            <a:ext cx="7887313" cy="46928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F7E3AD-1CDD-CB49-AC09-CFDD2C208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759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D7486-C133-BD45-8783-BF4333FA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and 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1AFD8-3C9A-AE47-ADEB-44CA9D3F6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2182751"/>
          </a:xfrm>
        </p:spPr>
        <p:txBody>
          <a:bodyPr/>
          <a:lstStyle/>
          <a:p>
            <a:r>
              <a:rPr lang="en-US" dirty="0"/>
              <a:t>Most players are around 23 years of age. </a:t>
            </a:r>
          </a:p>
          <a:p>
            <a:r>
              <a:rPr lang="en-US" dirty="0"/>
              <a:t>Age is concentrated in the 20-30 years range.</a:t>
            </a:r>
          </a:p>
          <a:p>
            <a:r>
              <a:rPr lang="en-US" dirty="0"/>
              <a:t>There are players who are teenagers and there are players who are around 50 years of age.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6EFB5AAF-635B-684D-890F-FA0EC8DF8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150" y="4435339"/>
            <a:ext cx="77597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6D4702-E298-7146-91BF-1FF990EFC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83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1D87-CA99-6342-94A0-F818739D2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Nationality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F268A-D4C1-054B-9139-C6A9FC849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1166" y="1722272"/>
            <a:ext cx="7887313" cy="46731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010530-2D5B-CD49-A16F-2A28651CA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561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D7486-C133-BD45-8783-BF4333FA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and 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1AFD8-3C9A-AE47-ADEB-44CA9D3F6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2182751"/>
          </a:xfrm>
        </p:spPr>
        <p:txBody>
          <a:bodyPr/>
          <a:lstStyle/>
          <a:p>
            <a:r>
              <a:rPr lang="en-US" dirty="0"/>
              <a:t>England has the most number of players in the game. </a:t>
            </a:r>
          </a:p>
          <a:p>
            <a:r>
              <a:rPr lang="en-US" dirty="0"/>
              <a:t>Top three countries: England, Germany, France.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FB5AAF-635B-684D-890F-FA0EC8DF8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597" y="3654979"/>
            <a:ext cx="8794805" cy="11613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C0D934-8A0A-5248-9526-444ED7F09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796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71D87-CA99-6342-94A0-F818739D2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Age Distribution based on Country (Top 10)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6F268A-D4C1-054B-9139-C6A9FC849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346" y="1853248"/>
            <a:ext cx="7846952" cy="46731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32498A-253D-2C45-A1EF-27095E340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6900" y="5208090"/>
            <a:ext cx="1435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902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357</Words>
  <Application>Microsoft Macintosh PowerPoint</Application>
  <PresentationFormat>Widescreen</PresentationFormat>
  <Paragraphs>46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Ion</vt:lpstr>
      <vt:lpstr>CS 3600 Project  FIFA ’18 by EA Sports</vt:lpstr>
      <vt:lpstr>Introduction</vt:lpstr>
      <vt:lpstr>Analysis of Data</vt:lpstr>
      <vt:lpstr>Libraries Used</vt:lpstr>
      <vt:lpstr>Age Distribution</vt:lpstr>
      <vt:lpstr>Analysis and Source Code</vt:lpstr>
      <vt:lpstr>Nationality Distribution</vt:lpstr>
      <vt:lpstr>Analysis and Source Code</vt:lpstr>
      <vt:lpstr>Age Distribution based on Country (Top 10)</vt:lpstr>
      <vt:lpstr>Analysis and Source Code</vt:lpstr>
      <vt:lpstr>Positions based on Country (Top 10)</vt:lpstr>
      <vt:lpstr>Analysis and Source Code</vt:lpstr>
      <vt:lpstr>Top 10 Clubs by Total Club Value</vt:lpstr>
      <vt:lpstr>Analysis and Source Code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3600 Project  FIFA ’18 by EA Sports</dc:title>
  <dc:creator>Kishan Polekar</dc:creator>
  <cp:lastModifiedBy>Kishan Polekar</cp:lastModifiedBy>
  <cp:revision>23</cp:revision>
  <dcterms:created xsi:type="dcterms:W3CDTF">2019-05-01T16:39:36Z</dcterms:created>
  <dcterms:modified xsi:type="dcterms:W3CDTF">2019-05-01T17:38:41Z</dcterms:modified>
</cp:coreProperties>
</file>